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68" r:id="rId3"/>
    <p:sldId id="256" r:id="rId4"/>
    <p:sldId id="264" r:id="rId5"/>
    <p:sldId id="257" r:id="rId6"/>
    <p:sldId id="258" r:id="rId7"/>
    <p:sldId id="260" r:id="rId8"/>
    <p:sldId id="259" r:id="rId9"/>
    <p:sldId id="261" r:id="rId10"/>
    <p:sldId id="262" r:id="rId11"/>
    <p:sldId id="263"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11/18/2018</a:t>
            </a:fld>
            <a:endParaRPr lang="en-US"/>
          </a:p>
        </p:txBody>
      </p:sp>
      <p:sp>
        <p:nvSpPr>
          <p:cNvPr id="9" name="Slide Number Placeholder 8"/>
          <p:cNvSpPr>
            <a:spLocks noGrp="1"/>
          </p:cNvSpPr>
          <p:nvPr>
            <p:ph type="sldNum" sz="quarter" idx="11"/>
          </p:nvPr>
        </p:nvSpPr>
        <p:spPr/>
        <p:txBody>
          <a:bodyPr/>
          <a:lstStyle/>
          <a:p>
            <a:fld id="{91974DF9-AD47-4691-BA21-BBFCE3637A9A}"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974DF9-AD47-4691-BA21-BBFCE3637A9A}" type="slidenum">
              <a:rPr kumimoji="0" lang="en-US" smtClean="0"/>
              <a:pPr eaLnBrk="1" latinLnBrk="0" hangingPunct="1"/>
              <a:t>‹#›</a:t>
            </a:fld>
            <a:endParaRPr kumimoji="0"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11/18/2018</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a:solidFill>
                  <a:schemeClr val="tx1"/>
                </a:solidFill>
                <a:latin typeface="Times New Roman" pitchFamily="18" charset="0"/>
                <a:cs typeface="Times New Roman" pitchFamily="18" charset="0"/>
              </a:rPr>
              <a:t>Statistic</a:t>
            </a: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Lecture 1</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83489" y="2286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304800"/>
            <a:ext cx="1545752" cy="1518654"/>
          </a:xfrm>
          <a:prstGeom prst="rect">
            <a:avLst/>
          </a:prstGeom>
          <a:noFill/>
        </p:spPr>
      </p:pic>
    </p:spTree>
    <p:extLst>
      <p:ext uri="{BB962C8B-B14F-4D97-AF65-F5344CB8AC3E}">
        <p14:creationId xmlns:p14="http://schemas.microsoft.com/office/powerpoint/2010/main" val="227578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4" name="Rectangle 3"/>
          <p:cNvSpPr/>
          <p:nvPr/>
        </p:nvSpPr>
        <p:spPr>
          <a:xfrm>
            <a:off x="685800" y="457200"/>
            <a:ext cx="5486244" cy="707886"/>
          </a:xfrm>
          <a:prstGeom prst="rect">
            <a:avLst/>
          </a:prstGeom>
        </p:spPr>
        <p:txBody>
          <a:bodyPr wrap="square">
            <a:spAutoFit/>
          </a:bodyPr>
          <a:lstStyle/>
          <a:p>
            <a:r>
              <a:rPr lang="en-US" sz="4000" b="1" dirty="0"/>
              <a:t>Fundamental Statistic</a:t>
            </a:r>
          </a:p>
        </p:txBody>
      </p:sp>
      <p:sp>
        <p:nvSpPr>
          <p:cNvPr id="5" name="Rectangle 4"/>
          <p:cNvSpPr/>
          <p:nvPr/>
        </p:nvSpPr>
        <p:spPr>
          <a:xfrm>
            <a:off x="533400" y="1676400"/>
            <a:ext cx="7467600" cy="2492990"/>
          </a:xfrm>
          <a:prstGeom prst="rect">
            <a:avLst/>
          </a:prstGeom>
        </p:spPr>
        <p:txBody>
          <a:bodyPr wrap="square">
            <a:spAutoFit/>
          </a:bodyPr>
          <a:lstStyle/>
          <a:p>
            <a:pPr algn="just"/>
            <a:r>
              <a:rPr lang="en-US" sz="2600" b="1" dirty="0">
                <a:solidFill>
                  <a:srgbClr val="FF0000"/>
                </a:solidFill>
                <a:latin typeface="Times New Roman" pitchFamily="18" charset="0"/>
                <a:cs typeface="Times New Roman" pitchFamily="18" charset="0"/>
              </a:rPr>
              <a:t>The solution is random sampling, which is simply selecting individuals for a sample in a random, unbiased manner. Think of random sampling as putting everyone’s name from a population into a hat and randomly drawing a certain number of names from the hat to create the sample. </a:t>
            </a:r>
          </a:p>
        </p:txBody>
      </p:sp>
    </p:spTree>
    <p:extLst>
      <p:ext uri="{BB962C8B-B14F-4D97-AF65-F5344CB8AC3E}">
        <p14:creationId xmlns:p14="http://schemas.microsoft.com/office/powerpoint/2010/main" val="1621106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4" name="Rectangle 3"/>
          <p:cNvSpPr/>
          <p:nvPr/>
        </p:nvSpPr>
        <p:spPr>
          <a:xfrm>
            <a:off x="685800" y="457200"/>
            <a:ext cx="5486244" cy="707886"/>
          </a:xfrm>
          <a:prstGeom prst="rect">
            <a:avLst/>
          </a:prstGeom>
        </p:spPr>
        <p:txBody>
          <a:bodyPr wrap="square">
            <a:spAutoFit/>
          </a:bodyPr>
          <a:lstStyle/>
          <a:p>
            <a:r>
              <a:rPr lang="en-US" sz="4000" b="1" dirty="0"/>
              <a:t>Fundamental Statistic</a:t>
            </a:r>
          </a:p>
        </p:txBody>
      </p:sp>
      <p:sp>
        <p:nvSpPr>
          <p:cNvPr id="5" name="Rectangle 4"/>
          <p:cNvSpPr/>
          <p:nvPr/>
        </p:nvSpPr>
        <p:spPr>
          <a:xfrm>
            <a:off x="457200" y="1219200"/>
            <a:ext cx="7467600" cy="2893100"/>
          </a:xfrm>
          <a:prstGeom prst="rect">
            <a:avLst/>
          </a:prstGeom>
        </p:spPr>
        <p:txBody>
          <a:bodyPr wrap="square">
            <a:spAutoFit/>
          </a:bodyPr>
          <a:lstStyle/>
          <a:p>
            <a:pPr algn="just"/>
            <a:r>
              <a:rPr lang="en-US" sz="2600" b="1" dirty="0" smtClean="0">
                <a:latin typeface="Times New Roman" pitchFamily="18" charset="0"/>
                <a:cs typeface="Times New Roman" pitchFamily="18" charset="0"/>
              </a:rPr>
              <a:t>For example, say we have the following population of red and blue letters X and O and we need to create a sample of n = 10 from this population. Assume there are equal numbers of red and blue </a:t>
            </a:r>
            <a:r>
              <a:rPr lang="en-US" sz="2600" b="1" dirty="0" err="1" smtClean="0">
                <a:latin typeface="Times New Roman" pitchFamily="18" charset="0"/>
                <a:cs typeface="Times New Roman" pitchFamily="18" charset="0"/>
              </a:rPr>
              <a:t>Xs</a:t>
            </a:r>
            <a:r>
              <a:rPr lang="en-US" sz="2600" b="1" dirty="0" smtClean="0">
                <a:latin typeface="Times New Roman" pitchFamily="18" charset="0"/>
                <a:cs typeface="Times New Roman" pitchFamily="18" charset="0"/>
              </a:rPr>
              <a:t> and </a:t>
            </a:r>
            <a:r>
              <a:rPr lang="en-US" sz="2600" b="1" dirty="0" err="1" smtClean="0">
                <a:latin typeface="Times New Roman" pitchFamily="18" charset="0"/>
                <a:cs typeface="Times New Roman" pitchFamily="18" charset="0"/>
              </a:rPr>
              <a:t>Os</a:t>
            </a:r>
            <a:r>
              <a:rPr lang="en-US" sz="2600" b="1" dirty="0" smtClean="0">
                <a:latin typeface="Times New Roman" pitchFamily="18" charset="0"/>
                <a:cs typeface="Times New Roman" pitchFamily="18" charset="0"/>
              </a:rPr>
              <a:t> in the population (N = 10 for each group in the population). Here’s a graphic representation of this population:</a:t>
            </a:r>
            <a:endParaRPr lang="en-US" sz="2600" b="1" dirty="0">
              <a:latin typeface="Times New Roman" pitchFamily="18" charset="0"/>
              <a:cs typeface="Times New Roman" pitchFamily="18" charset="0"/>
            </a:endParaRPr>
          </a:p>
        </p:txBody>
      </p:sp>
      <p:pic>
        <p:nvPicPr>
          <p:cNvPr id="6" name="Picture 5"/>
          <p:cNvPicPr/>
          <p:nvPr/>
        </p:nvPicPr>
        <p:blipFill rotWithShape="1">
          <a:blip r:embed="rId2"/>
          <a:srcRect l="25050" t="24781" r="24343" b="50078"/>
          <a:stretch/>
        </p:blipFill>
        <p:spPr bwMode="auto">
          <a:xfrm>
            <a:off x="1371600" y="4343400"/>
            <a:ext cx="6096000" cy="1905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110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4" name="Rectangle 3"/>
          <p:cNvSpPr/>
          <p:nvPr/>
        </p:nvSpPr>
        <p:spPr>
          <a:xfrm>
            <a:off x="685800" y="457200"/>
            <a:ext cx="5486244" cy="707886"/>
          </a:xfrm>
          <a:prstGeom prst="rect">
            <a:avLst/>
          </a:prstGeom>
        </p:spPr>
        <p:txBody>
          <a:bodyPr wrap="square">
            <a:spAutoFit/>
          </a:bodyPr>
          <a:lstStyle/>
          <a:p>
            <a:r>
              <a:rPr lang="en-US" sz="4000" b="1" dirty="0"/>
              <a:t>Fundamental Statistic</a:t>
            </a:r>
          </a:p>
        </p:txBody>
      </p:sp>
      <p:sp>
        <p:nvSpPr>
          <p:cNvPr id="5" name="Rectangle 4"/>
          <p:cNvSpPr/>
          <p:nvPr/>
        </p:nvSpPr>
        <p:spPr>
          <a:xfrm>
            <a:off x="533400" y="1676400"/>
            <a:ext cx="7467600" cy="1292662"/>
          </a:xfrm>
          <a:prstGeom prst="rect">
            <a:avLst/>
          </a:prstGeom>
        </p:spPr>
        <p:txBody>
          <a:bodyPr wrap="square">
            <a:spAutoFit/>
          </a:bodyPr>
          <a:lstStyle/>
          <a:p>
            <a:pPr algn="just"/>
            <a:r>
              <a:rPr lang="en-US" sz="2600" b="1" dirty="0">
                <a:solidFill>
                  <a:srgbClr val="FF0000"/>
                </a:solidFill>
                <a:latin typeface="Times New Roman" pitchFamily="18" charset="0"/>
                <a:cs typeface="Times New Roman" pitchFamily="18" charset="0"/>
              </a:rPr>
              <a:t>The first step to random sampling is to assign each potential subject a number. In this case, I’ll just use 1 – 40, which I have placed as subscripts below:</a:t>
            </a:r>
          </a:p>
        </p:txBody>
      </p:sp>
      <p:pic>
        <p:nvPicPr>
          <p:cNvPr id="6" name="Picture 5"/>
          <p:cNvPicPr/>
          <p:nvPr/>
        </p:nvPicPr>
        <p:blipFill rotWithShape="1">
          <a:blip r:embed="rId2"/>
          <a:srcRect l="24848" t="35735" r="24141" b="41279"/>
          <a:stretch/>
        </p:blipFill>
        <p:spPr bwMode="auto">
          <a:xfrm>
            <a:off x="914400" y="3352800"/>
            <a:ext cx="6123622" cy="19548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474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4" name="Rectangle 3"/>
          <p:cNvSpPr/>
          <p:nvPr/>
        </p:nvSpPr>
        <p:spPr>
          <a:xfrm>
            <a:off x="685800" y="457200"/>
            <a:ext cx="5486244" cy="707886"/>
          </a:xfrm>
          <a:prstGeom prst="rect">
            <a:avLst/>
          </a:prstGeom>
        </p:spPr>
        <p:txBody>
          <a:bodyPr wrap="square">
            <a:spAutoFit/>
          </a:bodyPr>
          <a:lstStyle/>
          <a:p>
            <a:r>
              <a:rPr lang="en-US" sz="4000" b="1" dirty="0"/>
              <a:t>Fundamental Statistic</a:t>
            </a:r>
          </a:p>
        </p:txBody>
      </p:sp>
      <p:sp>
        <p:nvSpPr>
          <p:cNvPr id="5" name="Rectangle 4"/>
          <p:cNvSpPr/>
          <p:nvPr/>
        </p:nvSpPr>
        <p:spPr>
          <a:xfrm>
            <a:off x="609600" y="1447800"/>
            <a:ext cx="7467600" cy="2492990"/>
          </a:xfrm>
          <a:prstGeom prst="rect">
            <a:avLst/>
          </a:prstGeom>
        </p:spPr>
        <p:txBody>
          <a:bodyPr wrap="square">
            <a:spAutoFit/>
          </a:bodyPr>
          <a:lstStyle/>
          <a:p>
            <a:pPr algn="just"/>
            <a:r>
              <a:rPr lang="en-US" sz="2600" b="1" dirty="0">
                <a:latin typeface="Times New Roman" pitchFamily="18" charset="0"/>
                <a:cs typeface="Times New Roman" pitchFamily="18" charset="0"/>
              </a:rPr>
              <a:t>Next, using a random number generator, I generate a set of 10 random numbers, because I need a sample of n = 10. Assume I obtain the following set of 10 randomly-generated numbers: {1, 3, 10, 16, 18, 21, 22, 34, 38, and 40}. Subjects with these numbers are placed into my sample:</a:t>
            </a:r>
          </a:p>
        </p:txBody>
      </p:sp>
      <p:pic>
        <p:nvPicPr>
          <p:cNvPr id="6" name="Picture 5"/>
          <p:cNvPicPr/>
          <p:nvPr/>
        </p:nvPicPr>
        <p:blipFill rotWithShape="1">
          <a:blip r:embed="rId2"/>
          <a:srcRect l="24545" t="45432" r="24343" b="50078"/>
          <a:stretch/>
        </p:blipFill>
        <p:spPr bwMode="auto">
          <a:xfrm>
            <a:off x="1066800" y="4419600"/>
            <a:ext cx="6080760" cy="381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575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41012"/>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3288282422"/>
              </p:ext>
            </p:extLst>
          </p:nvPr>
        </p:nvGraphicFramePr>
        <p:xfrm>
          <a:off x="533400" y="990600"/>
          <a:ext cx="7315200" cy="2973086"/>
        </p:xfrm>
        <a:graphic>
          <a:graphicData uri="http://schemas.openxmlformats.org/drawingml/2006/table">
            <a:tbl>
              <a:tblPr rtl="1" firstRow="1" firstCol="1" bandRow="1">
                <a:tableStyleId>{BC89EF96-8CEA-46FF-86C4-4CE0E7609802}</a:tableStyleId>
              </a:tblPr>
              <a:tblGrid>
                <a:gridCol w="5762371"/>
                <a:gridCol w="155282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algn="just"/>
                      <a:r>
                        <a:rPr lang="en-US" sz="1600" b="1" dirty="0" smtClean="0">
                          <a:solidFill>
                            <a:schemeClr val="tx1"/>
                          </a:solidFill>
                          <a:latin typeface="Times New Roman" pitchFamily="18" charset="0"/>
                          <a:cs typeface="Times New Roman" pitchFamily="18" charset="0"/>
                        </a:rPr>
                        <a:t>Introduction to Statistic</a:t>
                      </a:r>
                      <a:endParaRPr lang="en-US" sz="1600" b="1" dirty="0" smtClean="0">
                        <a:solidFill>
                          <a:schemeClr val="tx1"/>
                        </a:solidFill>
                        <a:latin typeface="Times New Roman" pitchFamily="18" charset="0"/>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smtClean="0">
                          <a:effectLst/>
                          <a:latin typeface="Times New Roman" pitchFamily="18" charset="0"/>
                          <a:cs typeface="Times New Roman" pitchFamily="18" charset="0"/>
                        </a:rPr>
                        <a:t>3</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marL="0" marR="0" algn="l" rtl="1">
                        <a:lnSpc>
                          <a:spcPct val="107000"/>
                        </a:lnSpc>
                        <a:spcBef>
                          <a:spcPts val="0"/>
                        </a:spcBef>
                        <a:spcAft>
                          <a:spcPts val="0"/>
                        </a:spcAft>
                      </a:pPr>
                      <a:r>
                        <a:rPr lang="en-US" sz="1600" b="1" dirty="0" smtClean="0">
                          <a:latin typeface="Times New Roman" pitchFamily="18" charset="0"/>
                          <a:cs typeface="Times New Roman" pitchFamily="18" charset="0"/>
                        </a:rPr>
                        <a:t>Two Types of Statistics</a:t>
                      </a:r>
                      <a:r>
                        <a:rPr lang="en-US" sz="1600" dirty="0" smtClean="0">
                          <a:effectLst/>
                          <a:latin typeface="Times New Roman" pitchFamily="18" charset="0"/>
                          <a:cs typeface="Times New Roman" pitchFamily="18" charset="0"/>
                        </a:rPr>
                        <a:t> </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smtClean="0">
                          <a:effectLst/>
                          <a:latin typeface="Times New Roman" pitchFamily="18" charset="0"/>
                          <a:cs typeface="Times New Roman" pitchFamily="18" charset="0"/>
                        </a:rPr>
                        <a:t>4</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algn="just"/>
                      <a:r>
                        <a:rPr lang="en-US" sz="1600" b="1" dirty="0" smtClean="0">
                          <a:solidFill>
                            <a:schemeClr val="tx1"/>
                          </a:solidFill>
                          <a:latin typeface="Times New Roman" pitchFamily="18" charset="0"/>
                          <a:cs typeface="Times New Roman" pitchFamily="18" charset="0"/>
                        </a:rPr>
                        <a:t>Variables</a:t>
                      </a:r>
                      <a:endParaRPr lang="en-US" sz="1600" b="1" dirty="0">
                        <a:solidFill>
                          <a:schemeClr val="tx1"/>
                        </a:solidFill>
                        <a:latin typeface="Times New Roman" pitchFamily="18" charset="0"/>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smtClean="0">
                          <a:effectLst/>
                          <a:latin typeface="Times New Roman" pitchFamily="18" charset="0"/>
                          <a:cs typeface="Times New Roman" pitchFamily="18" charset="0"/>
                        </a:rPr>
                        <a:t>5</a:t>
                      </a:r>
                      <a:endParaRPr lang="en-US" sz="1050" dirty="0">
                        <a:effectLst/>
                        <a:latin typeface="Times New Roman" pitchFamily="18" charset="0"/>
                        <a:ea typeface="Calibri"/>
                        <a:cs typeface="Times New Roman" pitchFamily="18" charset="0"/>
                      </a:endParaRPr>
                    </a:p>
                  </a:txBody>
                  <a:tcPr marL="57547" marR="57547" marT="0" marB="0"/>
                </a:tc>
              </a:tr>
              <a:tr h="412766">
                <a:tc>
                  <a:txBody>
                    <a:bodyPr/>
                    <a:lstStyle/>
                    <a:p>
                      <a:pPr marL="0" marR="0" algn="l" rtl="1">
                        <a:lnSpc>
                          <a:spcPct val="107000"/>
                        </a:lnSpc>
                        <a:spcBef>
                          <a:spcPts val="0"/>
                        </a:spcBef>
                        <a:spcAft>
                          <a:spcPts val="0"/>
                        </a:spcAft>
                      </a:pPr>
                      <a:r>
                        <a:rPr lang="en-US" sz="1600" b="1" dirty="0" smtClean="0">
                          <a:solidFill>
                            <a:schemeClr val="tx1"/>
                          </a:solidFill>
                          <a:latin typeface="Times New Roman" pitchFamily="18" charset="0"/>
                          <a:cs typeface="Times New Roman" pitchFamily="18" charset="0"/>
                        </a:rPr>
                        <a:t>Hypotheses and Predictions</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smtClean="0">
                          <a:effectLst/>
                          <a:latin typeface="Times New Roman" pitchFamily="18" charset="0"/>
                          <a:cs typeface="Times New Roman" pitchFamily="18" charset="0"/>
                        </a:rPr>
                        <a:t>6</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r>
                        <a:rPr lang="en-US" sz="1600" b="1" dirty="0" smtClean="0">
                          <a:solidFill>
                            <a:schemeClr val="tx1"/>
                          </a:solidFill>
                          <a:latin typeface="Times New Roman" pitchFamily="18" charset="0"/>
                          <a:cs typeface="Times New Roman" pitchFamily="18" charset="0"/>
                        </a:rPr>
                        <a:t>Populations and Samples</a:t>
                      </a:r>
                      <a:endParaRPr lang="en-US" sz="1600" b="1" dirty="0">
                        <a:latin typeface="Times New Roman" pitchFamily="18" charset="0"/>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smtClean="0">
                          <a:effectLst/>
                          <a:latin typeface="Times New Roman" pitchFamily="18" charset="0"/>
                          <a:cs typeface="Times New Roman" pitchFamily="18" charset="0"/>
                        </a:rPr>
                        <a:t>7</a:t>
                      </a:r>
                      <a:endParaRPr lang="en-US" sz="1050" dirty="0">
                        <a:effectLst/>
                        <a:latin typeface="Times New Roman" pitchFamily="18" charset="0"/>
                        <a:ea typeface="Calibri"/>
                        <a:cs typeface="Times New Roman" pitchFamily="18" charset="0"/>
                      </a:endParaRPr>
                    </a:p>
                  </a:txBody>
                  <a:tcPr marL="57547" marR="57547" marT="0" marB="0"/>
                </a:tc>
              </a:tr>
              <a:tr h="295684">
                <a:tc>
                  <a:txBody>
                    <a:bodyPr/>
                    <a:lstStyle/>
                    <a:p>
                      <a:r>
                        <a:rPr lang="en-US" sz="1600" b="1" dirty="0" smtClean="0">
                          <a:latin typeface="Times New Roman" pitchFamily="18" charset="0"/>
                          <a:cs typeface="Times New Roman" pitchFamily="18" charset="0"/>
                        </a:rPr>
                        <a:t>Sampling</a:t>
                      </a:r>
                      <a:endParaRPr lang="en-US" sz="1600" b="1" dirty="0">
                        <a:latin typeface="Times New Roman" pitchFamily="18" charset="0"/>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smtClean="0">
                          <a:effectLst/>
                          <a:latin typeface="Times New Roman" pitchFamily="18" charset="0"/>
                          <a:cs typeface="Times New Roman" pitchFamily="18" charset="0"/>
                        </a:rPr>
                        <a:t>8</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marL="0" marR="0" algn="l" rtl="1">
                        <a:lnSpc>
                          <a:spcPct val="107000"/>
                        </a:lnSpc>
                        <a:spcBef>
                          <a:spcPts val="0"/>
                        </a:spcBef>
                        <a:spcAft>
                          <a:spcPts val="0"/>
                        </a:spcAft>
                      </a:pPr>
                      <a:r>
                        <a:rPr lang="en-US" sz="1600" b="1" dirty="0" smtClean="0">
                          <a:latin typeface="Times New Roman" pitchFamily="18" charset="0"/>
                          <a:cs typeface="Times New Roman" pitchFamily="18" charset="0"/>
                        </a:rPr>
                        <a:t>Random Selection</a:t>
                      </a:r>
                      <a:r>
                        <a:rPr lang="en-US" sz="1600" dirty="0" smtClean="0">
                          <a:effectLst/>
                          <a:latin typeface="Times New Roman" pitchFamily="18" charset="0"/>
                          <a:cs typeface="Times New Roman" pitchFamily="18" charset="0"/>
                        </a:rPr>
                        <a:t> </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smtClean="0">
                          <a:effectLst/>
                          <a:latin typeface="Times New Roman" pitchFamily="18" charset="0"/>
                          <a:cs typeface="Times New Roman" pitchFamily="18" charset="0"/>
                        </a:rPr>
                        <a:t>9</a:t>
                      </a:r>
                      <a:endParaRPr lang="en-US" sz="1050" dirty="0">
                        <a:effectLst/>
                        <a:latin typeface="Times New Roman" pitchFamily="18" charset="0"/>
                        <a:ea typeface="Calibri"/>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385812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3" name="Subtitle 2"/>
          <p:cNvSpPr>
            <a:spLocks noGrp="1"/>
          </p:cNvSpPr>
          <p:nvPr>
            <p:ph type="subTitle" idx="1"/>
          </p:nvPr>
        </p:nvSpPr>
        <p:spPr>
          <a:xfrm>
            <a:off x="685800" y="3505200"/>
            <a:ext cx="7086600" cy="2819400"/>
          </a:xfrm>
        </p:spPr>
        <p:txBody>
          <a:bodyPr>
            <a:normAutofit fontScale="25000" lnSpcReduction="20000"/>
          </a:bodyPr>
          <a:lstStyle/>
          <a:p>
            <a:pPr algn="just"/>
            <a:r>
              <a:rPr lang="en-US" sz="8000" b="1" dirty="0">
                <a:solidFill>
                  <a:schemeClr val="tx1"/>
                </a:solidFill>
                <a:latin typeface="Times New Roman" pitchFamily="18" charset="0"/>
                <a:cs typeface="Times New Roman" pitchFamily="18" charset="0"/>
              </a:rPr>
              <a:t>1.1 Introduction to Statistic</a:t>
            </a:r>
            <a:r>
              <a:rPr lang="en-US" sz="8000" b="1" dirty="0" smtClean="0">
                <a:solidFill>
                  <a:schemeClr val="tx1"/>
                </a:solidFill>
                <a:latin typeface="Times New Roman" pitchFamily="18" charset="0"/>
                <a:cs typeface="Times New Roman" pitchFamily="18" charset="0"/>
              </a:rPr>
              <a:t>:</a:t>
            </a:r>
          </a:p>
          <a:p>
            <a:pPr algn="just"/>
            <a:endParaRPr lang="en-US" sz="8000" b="1" dirty="0">
              <a:solidFill>
                <a:schemeClr val="tx1"/>
              </a:solidFill>
              <a:latin typeface="Times New Roman" pitchFamily="18" charset="0"/>
              <a:cs typeface="Times New Roman" pitchFamily="18" charset="0"/>
            </a:endParaRPr>
          </a:p>
          <a:p>
            <a:pPr algn="just"/>
            <a:r>
              <a:rPr lang="en-US" sz="8000" b="1" dirty="0">
                <a:solidFill>
                  <a:schemeClr val="tx1"/>
                </a:solidFill>
                <a:latin typeface="Times New Roman" pitchFamily="18" charset="0"/>
                <a:cs typeface="Times New Roman" pitchFamily="18" charset="0"/>
              </a:rPr>
              <a:t>Statistic are procedures that combine, organize, and summarize data to make inferences. Scientist collect data to generate and test theories and hypotheses, but the data are initially unorganized and ‘raw’, and statistics allow one to organize the raw data into something condensed and more meaningful. Statistical methods also allow one to examine and quantify relationships among variables to uncover trends, and to determine whether a theory or hypothesis is supported by that data.</a:t>
            </a:r>
          </a:p>
        </p:txBody>
      </p:sp>
      <p:sp>
        <p:nvSpPr>
          <p:cNvPr id="4" name="Rectangle 3"/>
          <p:cNvSpPr/>
          <p:nvPr/>
        </p:nvSpPr>
        <p:spPr>
          <a:xfrm>
            <a:off x="685800" y="457200"/>
            <a:ext cx="5486244" cy="707886"/>
          </a:xfrm>
          <a:prstGeom prst="rect">
            <a:avLst/>
          </a:prstGeom>
        </p:spPr>
        <p:txBody>
          <a:bodyPr wrap="square">
            <a:spAutoFit/>
          </a:bodyPr>
          <a:lstStyle/>
          <a:p>
            <a:r>
              <a:rPr lang="en-US" sz="4000" b="1" dirty="0"/>
              <a:t>Fundamental Statistic</a:t>
            </a:r>
          </a:p>
        </p:txBody>
      </p:sp>
      <p:pic>
        <p:nvPicPr>
          <p:cNvPr id="6" name="Picture 5" descr="https://lh5.googleusercontent.com/uJbHEvIbKi1ExDgXUI-mKicdA8RipXflvnUJr-NPNeA4rJdMZV0kWJk_K4GPs9iKyweTs5M4beJ_ARHlYeU2v4E1FibawLsmd6lgHoSJ-D9TzCVDk_VWRQULnphKVGIheMqBCfHD415AN2DG"/>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6010275" cy="1657350"/>
          </a:xfrm>
          <a:prstGeom prst="rect">
            <a:avLst/>
          </a:prstGeom>
          <a:noFill/>
          <a:ln>
            <a:noFill/>
          </a:ln>
        </p:spPr>
      </p:pic>
    </p:spTree>
    <p:extLst>
      <p:ext uri="{BB962C8B-B14F-4D97-AF65-F5344CB8AC3E}">
        <p14:creationId xmlns:p14="http://schemas.microsoft.com/office/powerpoint/2010/main" val="228558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4" name="Rectangle 3"/>
          <p:cNvSpPr/>
          <p:nvPr/>
        </p:nvSpPr>
        <p:spPr>
          <a:xfrm>
            <a:off x="685800" y="457200"/>
            <a:ext cx="5486244" cy="707886"/>
          </a:xfrm>
          <a:prstGeom prst="rect">
            <a:avLst/>
          </a:prstGeom>
        </p:spPr>
        <p:txBody>
          <a:bodyPr wrap="square">
            <a:spAutoFit/>
          </a:bodyPr>
          <a:lstStyle/>
          <a:p>
            <a:r>
              <a:rPr lang="en-US" sz="4000" b="1" dirty="0"/>
              <a:t>Fundamental Statistic</a:t>
            </a:r>
          </a:p>
        </p:txBody>
      </p:sp>
      <p:sp>
        <p:nvSpPr>
          <p:cNvPr id="5" name="Rectangle 4"/>
          <p:cNvSpPr/>
          <p:nvPr/>
        </p:nvSpPr>
        <p:spPr>
          <a:xfrm>
            <a:off x="615244" y="1905000"/>
            <a:ext cx="7467600" cy="1692771"/>
          </a:xfrm>
          <a:prstGeom prst="rect">
            <a:avLst/>
          </a:prstGeom>
        </p:spPr>
        <p:txBody>
          <a:bodyPr wrap="square">
            <a:spAutoFit/>
          </a:bodyPr>
          <a:lstStyle/>
          <a:p>
            <a:r>
              <a:rPr lang="en-US" sz="2000" b="1" dirty="0">
                <a:latin typeface="Times New Roman" pitchFamily="18" charset="0"/>
                <a:cs typeface="Times New Roman" pitchFamily="18" charset="0"/>
              </a:rPr>
              <a:t>1.2 Two Types of </a:t>
            </a:r>
            <a:r>
              <a:rPr lang="en-US" sz="2000" b="1" dirty="0" smtClean="0">
                <a:latin typeface="Times New Roman" pitchFamily="18" charset="0"/>
                <a:cs typeface="Times New Roman" pitchFamily="18" charset="0"/>
              </a:rPr>
              <a:t>Statistics:</a:t>
            </a:r>
            <a:endParaRPr lang="en-US" sz="2000" b="1" dirty="0">
              <a:latin typeface="Times New Roman" pitchFamily="18" charset="0"/>
              <a:cs typeface="Times New Roman" pitchFamily="18" charset="0"/>
            </a:endParaRPr>
          </a:p>
          <a:p>
            <a:pPr algn="just">
              <a:spcBef>
                <a:spcPct val="20000"/>
              </a:spcBef>
              <a:buClr>
                <a:schemeClr val="accent1"/>
              </a:buClr>
            </a:pPr>
            <a:r>
              <a:rPr lang="en-US" sz="2000" b="1" dirty="0">
                <a:latin typeface="Times New Roman" pitchFamily="18" charset="0"/>
                <a:cs typeface="Times New Roman" pitchFamily="18" charset="0"/>
              </a:rPr>
              <a:t>There are actually two types of statistics: descriptive statistics and inferential statistics. Descriptive statistics are used to consolidate data it into single, representative values that can be used to describe the entire set of data.</a:t>
            </a:r>
          </a:p>
        </p:txBody>
      </p:sp>
    </p:spTree>
    <p:extLst>
      <p:ext uri="{BB962C8B-B14F-4D97-AF65-F5344CB8AC3E}">
        <p14:creationId xmlns:p14="http://schemas.microsoft.com/office/powerpoint/2010/main" val="1000967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3" name="Subtitle 2"/>
          <p:cNvSpPr>
            <a:spLocks noGrp="1"/>
          </p:cNvSpPr>
          <p:nvPr>
            <p:ph type="subTitle" idx="1"/>
          </p:nvPr>
        </p:nvSpPr>
        <p:spPr>
          <a:xfrm>
            <a:off x="685800" y="1447800"/>
            <a:ext cx="7315200" cy="1828800"/>
          </a:xfrm>
        </p:spPr>
        <p:txBody>
          <a:bodyPr>
            <a:normAutofit/>
          </a:bodyPr>
          <a:lstStyle/>
          <a:p>
            <a:pPr algn="just"/>
            <a:r>
              <a:rPr lang="en-US" b="1" dirty="0" smtClean="0">
                <a:solidFill>
                  <a:schemeClr val="tx1"/>
                </a:solidFill>
                <a:latin typeface="Times New Roman" pitchFamily="18" charset="0"/>
                <a:cs typeface="Times New Roman" pitchFamily="18" charset="0"/>
              </a:rPr>
              <a:t>1.3 </a:t>
            </a:r>
            <a:r>
              <a:rPr lang="en-US" b="1" dirty="0">
                <a:solidFill>
                  <a:schemeClr val="tx1"/>
                </a:solidFill>
                <a:latin typeface="Times New Roman" pitchFamily="18" charset="0"/>
                <a:cs typeface="Times New Roman" pitchFamily="18" charset="0"/>
              </a:rPr>
              <a:t>Variables</a:t>
            </a:r>
          </a:p>
          <a:p>
            <a:pPr algn="just"/>
            <a:r>
              <a:rPr lang="en-US" b="1" dirty="0">
                <a:solidFill>
                  <a:schemeClr val="tx1"/>
                </a:solidFill>
                <a:latin typeface="Times New Roman" pitchFamily="18" charset="0"/>
                <a:cs typeface="Times New Roman" pitchFamily="18" charset="0"/>
              </a:rPr>
              <a:t>Variables are anything that can change or take on different forms. For example, blood pressure is a variable, because it can vary across people and vary across time for a single person. Sex (or gender) is a variable, because it differs across people.</a:t>
            </a:r>
          </a:p>
        </p:txBody>
      </p:sp>
      <p:sp>
        <p:nvSpPr>
          <p:cNvPr id="4" name="Rectangle 3"/>
          <p:cNvSpPr/>
          <p:nvPr/>
        </p:nvSpPr>
        <p:spPr>
          <a:xfrm>
            <a:off x="685800" y="457200"/>
            <a:ext cx="5486244" cy="707886"/>
          </a:xfrm>
          <a:prstGeom prst="rect">
            <a:avLst/>
          </a:prstGeom>
        </p:spPr>
        <p:txBody>
          <a:bodyPr wrap="square">
            <a:spAutoFit/>
          </a:bodyPr>
          <a:lstStyle/>
          <a:p>
            <a:r>
              <a:rPr lang="en-US" sz="4000" b="1" dirty="0"/>
              <a:t>Fundamental Statistic</a:t>
            </a:r>
          </a:p>
        </p:txBody>
      </p:sp>
      <p:sp>
        <p:nvSpPr>
          <p:cNvPr id="5" name="Rectangle 4"/>
          <p:cNvSpPr/>
          <p:nvPr/>
        </p:nvSpPr>
        <p:spPr>
          <a:xfrm>
            <a:off x="651933" y="3276600"/>
            <a:ext cx="7467600" cy="2806987"/>
          </a:xfrm>
          <a:prstGeom prst="rect">
            <a:avLst/>
          </a:prstGeom>
        </p:spPr>
        <p:txBody>
          <a:bodyPr wrap="square">
            <a:spAutoFit/>
          </a:bodyPr>
          <a:lstStyle/>
          <a:p>
            <a:pPr algn="just">
              <a:lnSpc>
                <a:spcPct val="150000"/>
              </a:lnSpc>
            </a:pPr>
            <a:r>
              <a:rPr lang="en-US" sz="2000" b="1" dirty="0">
                <a:latin typeface="Times New Roman" pitchFamily="18" charset="0"/>
                <a:cs typeface="Times New Roman" pitchFamily="18" charset="0"/>
              </a:rPr>
              <a:t>In statistics, dependent variables are anything that is being measured. Dependent variables are within the operational definition for a hypothetical construct, so if we define ‘memory’ as the number of words recalled from a list of 100 words studied 24 hours earlier, the number of words recalled is the dependent variable of memory. </a:t>
            </a:r>
          </a:p>
        </p:txBody>
      </p:sp>
    </p:spTree>
    <p:extLst>
      <p:ext uri="{BB962C8B-B14F-4D97-AF65-F5344CB8AC3E}">
        <p14:creationId xmlns:p14="http://schemas.microsoft.com/office/powerpoint/2010/main" val="417310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3" name="Subtitle 2"/>
          <p:cNvSpPr>
            <a:spLocks noGrp="1"/>
          </p:cNvSpPr>
          <p:nvPr>
            <p:ph type="subTitle" idx="1"/>
          </p:nvPr>
        </p:nvSpPr>
        <p:spPr>
          <a:xfrm>
            <a:off x="685800" y="1447800"/>
            <a:ext cx="7086600" cy="2819400"/>
          </a:xfrm>
        </p:spPr>
        <p:txBody>
          <a:bodyPr>
            <a:normAutofit fontScale="32500" lnSpcReduction="20000"/>
          </a:bodyPr>
          <a:lstStyle/>
          <a:p>
            <a:pPr algn="just"/>
            <a:r>
              <a:rPr lang="en-US" sz="8000" b="1" dirty="0">
                <a:solidFill>
                  <a:schemeClr val="tx1"/>
                </a:solidFill>
                <a:latin typeface="Times New Roman" pitchFamily="18" charset="0"/>
                <a:cs typeface="Times New Roman" pitchFamily="18" charset="0"/>
              </a:rPr>
              <a:t>1.4 Hypotheses and </a:t>
            </a:r>
            <a:r>
              <a:rPr lang="en-US" sz="8000" b="1" dirty="0" smtClean="0">
                <a:solidFill>
                  <a:schemeClr val="tx1"/>
                </a:solidFill>
                <a:latin typeface="Times New Roman" pitchFamily="18" charset="0"/>
                <a:cs typeface="Times New Roman" pitchFamily="18" charset="0"/>
              </a:rPr>
              <a:t>Predictions:</a:t>
            </a:r>
            <a:endParaRPr lang="en-US" sz="8000" b="1" dirty="0">
              <a:solidFill>
                <a:schemeClr val="tx1"/>
              </a:solidFill>
              <a:latin typeface="Times New Roman" pitchFamily="18" charset="0"/>
              <a:cs typeface="Times New Roman" pitchFamily="18" charset="0"/>
            </a:endParaRPr>
          </a:p>
          <a:p>
            <a:pPr algn="just"/>
            <a:r>
              <a:rPr lang="en-US" sz="8000" b="1" dirty="0">
                <a:solidFill>
                  <a:schemeClr val="tx1"/>
                </a:solidFill>
                <a:latin typeface="Times New Roman" pitchFamily="18" charset="0"/>
                <a:cs typeface="Times New Roman" pitchFamily="18" charset="0"/>
              </a:rPr>
              <a:t>Statistics are used, mainly, to evaluate research questions. When a researcher has a question, s/he designs a study, collects data, and applies appropriate statistical procedures to determine whether the data support his/her question. Everything centers on the research question, or hypothesis, which generates testable predictions. </a:t>
            </a:r>
          </a:p>
        </p:txBody>
      </p:sp>
      <p:sp>
        <p:nvSpPr>
          <p:cNvPr id="4" name="Rectangle 3"/>
          <p:cNvSpPr/>
          <p:nvPr/>
        </p:nvSpPr>
        <p:spPr>
          <a:xfrm>
            <a:off x="685800" y="457200"/>
            <a:ext cx="5486244" cy="707886"/>
          </a:xfrm>
          <a:prstGeom prst="rect">
            <a:avLst/>
          </a:prstGeom>
        </p:spPr>
        <p:txBody>
          <a:bodyPr wrap="square">
            <a:spAutoFit/>
          </a:bodyPr>
          <a:lstStyle/>
          <a:p>
            <a:r>
              <a:rPr lang="en-US" sz="4000" b="1" dirty="0"/>
              <a:t>Fundamental Statistic</a:t>
            </a:r>
          </a:p>
        </p:txBody>
      </p:sp>
      <p:pic>
        <p:nvPicPr>
          <p:cNvPr id="6" name="Picture 5" descr="https://lh4.googleusercontent.com/02VlTXB8Hnk4eFb5Sre7uwU785i6dd2ug-M7K8h8G6LK5TkPFvuan_U9oxt907mJDBVdIPp9B8cDFDlip72BbcDKjqevc94HCf5dp0P_8EHEJ59F6XRHpsZvbt1JZ50oixDJLnZGg4Lu_Xrc"/>
          <p:cNvPicPr/>
          <p:nvPr/>
        </p:nvPicPr>
        <p:blipFill>
          <a:blip r:embed="rId2">
            <a:extLst>
              <a:ext uri="{28A0092B-C50C-407E-A947-70E740481C1C}">
                <a14:useLocalDpi xmlns:a14="http://schemas.microsoft.com/office/drawing/2010/main" val="0"/>
              </a:ext>
            </a:extLst>
          </a:blip>
          <a:srcRect/>
          <a:stretch>
            <a:fillRect/>
          </a:stretch>
        </p:blipFill>
        <p:spPr bwMode="auto">
          <a:xfrm>
            <a:off x="3184525" y="4343400"/>
            <a:ext cx="2724150" cy="2082165"/>
          </a:xfrm>
          <a:prstGeom prst="rect">
            <a:avLst/>
          </a:prstGeom>
          <a:noFill/>
          <a:ln>
            <a:noFill/>
          </a:ln>
        </p:spPr>
      </p:pic>
    </p:spTree>
    <p:extLst>
      <p:ext uri="{BB962C8B-B14F-4D97-AF65-F5344CB8AC3E}">
        <p14:creationId xmlns:p14="http://schemas.microsoft.com/office/powerpoint/2010/main" val="284940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3" name="Subtitle 2"/>
          <p:cNvSpPr>
            <a:spLocks noGrp="1"/>
          </p:cNvSpPr>
          <p:nvPr>
            <p:ph type="subTitle" idx="1"/>
          </p:nvPr>
        </p:nvSpPr>
        <p:spPr>
          <a:xfrm>
            <a:off x="685800" y="1447800"/>
            <a:ext cx="7086600" cy="2819400"/>
          </a:xfrm>
        </p:spPr>
        <p:txBody>
          <a:bodyPr>
            <a:normAutofit fontScale="25000" lnSpcReduction="20000"/>
          </a:bodyPr>
          <a:lstStyle/>
          <a:p>
            <a:pPr algn="just"/>
            <a:r>
              <a:rPr lang="en-US" sz="8000" b="1" dirty="0">
                <a:solidFill>
                  <a:schemeClr val="tx1"/>
                </a:solidFill>
                <a:latin typeface="Times New Roman" pitchFamily="18" charset="0"/>
                <a:cs typeface="Times New Roman" pitchFamily="18" charset="0"/>
              </a:rPr>
              <a:t>1.5 Populations and </a:t>
            </a:r>
            <a:r>
              <a:rPr lang="en-US" sz="8000" b="1" dirty="0" smtClean="0">
                <a:solidFill>
                  <a:schemeClr val="tx1"/>
                </a:solidFill>
                <a:latin typeface="Times New Roman" pitchFamily="18" charset="0"/>
                <a:cs typeface="Times New Roman" pitchFamily="18" charset="0"/>
              </a:rPr>
              <a:t>Samples:</a:t>
            </a:r>
            <a:endParaRPr lang="en-US" sz="8000" b="1" dirty="0">
              <a:solidFill>
                <a:schemeClr val="tx1"/>
              </a:solidFill>
              <a:latin typeface="Times New Roman" pitchFamily="18" charset="0"/>
              <a:cs typeface="Times New Roman" pitchFamily="18" charset="0"/>
            </a:endParaRPr>
          </a:p>
          <a:p>
            <a:pPr algn="just">
              <a:lnSpc>
                <a:spcPct val="170000"/>
              </a:lnSpc>
            </a:pPr>
            <a:r>
              <a:rPr lang="en-US" sz="8000" b="1" dirty="0">
                <a:solidFill>
                  <a:schemeClr val="tx1"/>
                </a:solidFill>
                <a:latin typeface="Times New Roman" pitchFamily="18" charset="0"/>
                <a:cs typeface="Times New Roman" pitchFamily="18" charset="0"/>
              </a:rPr>
              <a:t>A population includes all members of that target group and the number of people in that population is usually labeled with an upper case N. In the first example above, the population is all people who have suffered from seasonal affective disorder and in the second example the population is all statistics students. </a:t>
            </a:r>
          </a:p>
        </p:txBody>
      </p:sp>
      <p:sp>
        <p:nvSpPr>
          <p:cNvPr id="4" name="Rectangle 3"/>
          <p:cNvSpPr/>
          <p:nvPr/>
        </p:nvSpPr>
        <p:spPr>
          <a:xfrm>
            <a:off x="685800" y="457200"/>
            <a:ext cx="5486244" cy="707886"/>
          </a:xfrm>
          <a:prstGeom prst="rect">
            <a:avLst/>
          </a:prstGeom>
        </p:spPr>
        <p:txBody>
          <a:bodyPr wrap="square">
            <a:spAutoFit/>
          </a:bodyPr>
          <a:lstStyle/>
          <a:p>
            <a:r>
              <a:rPr lang="en-US" sz="4000" b="1" dirty="0"/>
              <a:t>Fundamental Statistic</a:t>
            </a:r>
          </a:p>
        </p:txBody>
      </p:sp>
    </p:spTree>
    <p:extLst>
      <p:ext uri="{BB962C8B-B14F-4D97-AF65-F5344CB8AC3E}">
        <p14:creationId xmlns:p14="http://schemas.microsoft.com/office/powerpoint/2010/main" val="307922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4" name="Rectangle 3"/>
          <p:cNvSpPr/>
          <p:nvPr/>
        </p:nvSpPr>
        <p:spPr>
          <a:xfrm>
            <a:off x="685800" y="457200"/>
            <a:ext cx="5486244" cy="707886"/>
          </a:xfrm>
          <a:prstGeom prst="rect">
            <a:avLst/>
          </a:prstGeom>
        </p:spPr>
        <p:txBody>
          <a:bodyPr wrap="square">
            <a:spAutoFit/>
          </a:bodyPr>
          <a:lstStyle/>
          <a:p>
            <a:r>
              <a:rPr lang="en-US" sz="4000" b="1" dirty="0"/>
              <a:t>Fundamental Statistic</a:t>
            </a:r>
          </a:p>
        </p:txBody>
      </p:sp>
      <p:sp>
        <p:nvSpPr>
          <p:cNvPr id="5" name="Rectangle 4"/>
          <p:cNvSpPr/>
          <p:nvPr/>
        </p:nvSpPr>
        <p:spPr>
          <a:xfrm>
            <a:off x="685800" y="1676400"/>
            <a:ext cx="7467600" cy="3293209"/>
          </a:xfrm>
          <a:prstGeom prst="rect">
            <a:avLst/>
          </a:prstGeom>
        </p:spPr>
        <p:txBody>
          <a:bodyPr wrap="square">
            <a:spAutoFit/>
          </a:bodyPr>
          <a:lstStyle/>
          <a:p>
            <a:r>
              <a:rPr lang="en-US" sz="2600" b="1" dirty="0">
                <a:latin typeface="Times New Roman" pitchFamily="18" charset="0"/>
                <a:cs typeface="Times New Roman" pitchFamily="18" charset="0"/>
              </a:rPr>
              <a:t>1.6 Sampling</a:t>
            </a:r>
          </a:p>
          <a:p>
            <a:pPr algn="just"/>
            <a:r>
              <a:rPr lang="en-US" sz="2600" b="1" dirty="0">
                <a:latin typeface="Times New Roman" pitchFamily="18" charset="0"/>
                <a:cs typeface="Times New Roman" pitchFamily="18" charset="0"/>
              </a:rPr>
              <a:t>The main issue with samples is whether they are representative of a population, whether the subjects in the sample accurately reflect the subjects of the population. The best way to ensure a representative sample is through random sampling, which involves selecting people from a population at random and without bias.</a:t>
            </a:r>
          </a:p>
        </p:txBody>
      </p:sp>
    </p:spTree>
    <p:extLst>
      <p:ext uri="{BB962C8B-B14F-4D97-AF65-F5344CB8AC3E}">
        <p14:creationId xmlns:p14="http://schemas.microsoft.com/office/powerpoint/2010/main" val="29641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4" name="Rectangle 3"/>
          <p:cNvSpPr/>
          <p:nvPr/>
        </p:nvSpPr>
        <p:spPr>
          <a:xfrm>
            <a:off x="685800" y="457200"/>
            <a:ext cx="5486244" cy="707886"/>
          </a:xfrm>
          <a:prstGeom prst="rect">
            <a:avLst/>
          </a:prstGeom>
        </p:spPr>
        <p:txBody>
          <a:bodyPr wrap="square">
            <a:spAutoFit/>
          </a:bodyPr>
          <a:lstStyle/>
          <a:p>
            <a:r>
              <a:rPr lang="en-US" sz="4000" b="1" dirty="0"/>
              <a:t>Fundamental Statistic</a:t>
            </a:r>
          </a:p>
        </p:txBody>
      </p:sp>
      <p:sp>
        <p:nvSpPr>
          <p:cNvPr id="5" name="Rectangle 4"/>
          <p:cNvSpPr/>
          <p:nvPr/>
        </p:nvSpPr>
        <p:spPr>
          <a:xfrm>
            <a:off x="685800" y="1676400"/>
            <a:ext cx="7467600" cy="3693319"/>
          </a:xfrm>
          <a:prstGeom prst="rect">
            <a:avLst/>
          </a:prstGeom>
        </p:spPr>
        <p:txBody>
          <a:bodyPr wrap="square">
            <a:spAutoFit/>
          </a:bodyPr>
          <a:lstStyle/>
          <a:p>
            <a:r>
              <a:rPr lang="en-US" sz="2600" b="1" dirty="0">
                <a:latin typeface="Times New Roman" pitchFamily="18" charset="0"/>
                <a:cs typeface="Times New Roman" pitchFamily="18" charset="0"/>
              </a:rPr>
              <a:t>1.7 Random Selection</a:t>
            </a:r>
          </a:p>
          <a:p>
            <a:pPr algn="just"/>
            <a:r>
              <a:rPr lang="en-US" sz="2600" b="1" dirty="0">
                <a:latin typeface="Times New Roman" pitchFamily="18" charset="0"/>
                <a:cs typeface="Times New Roman" pitchFamily="18" charset="0"/>
              </a:rPr>
              <a:t>We design a study that will examine the differences in attention between video game players and non-players. The study involves a survey to assess the amount and types of video games people play and a computerized task to assess attention. We determine we need n = 50 subjects for this study and luckily we am teaching two sections of statistics, each with 25 students. </a:t>
            </a:r>
          </a:p>
        </p:txBody>
      </p:sp>
    </p:spTree>
    <p:extLst>
      <p:ext uri="{BB962C8B-B14F-4D97-AF65-F5344CB8AC3E}">
        <p14:creationId xmlns:p14="http://schemas.microsoft.com/office/powerpoint/2010/main" val="121789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290</TotalTime>
  <Words>779</Words>
  <Application>Microsoft Office PowerPoint</Application>
  <PresentationFormat>On-screen Show (4:3)</PresentationFormat>
  <Paragraphs>63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Adjacency</vt:lpstr>
      <vt:lpstr>PowerPoint Presentation</vt:lpstr>
      <vt:lpstr>PowerPoint Presentation</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Nada</dc:creator>
  <cp:lastModifiedBy>Nada</cp:lastModifiedBy>
  <cp:revision>16</cp:revision>
  <dcterms:created xsi:type="dcterms:W3CDTF">2018-11-11T19:22:43Z</dcterms:created>
  <dcterms:modified xsi:type="dcterms:W3CDTF">2018-11-18T19:24:50Z</dcterms:modified>
</cp:coreProperties>
</file>